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62" r:id="rId6"/>
    <p:sldId id="258" r:id="rId7"/>
    <p:sldId id="259" r:id="rId8"/>
    <p:sldId id="26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7" d="100"/>
          <a:sy n="77" d="100"/>
        </p:scale>
        <p:origin x="7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986A3CD-416C-4289-B3EC-A34FF097EF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7600CD-6A88-452C-AEFC-742F94BF76C7}">
      <dgm:prSet/>
      <dgm:spPr/>
      <dgm:t>
        <a:bodyPr/>
        <a:lstStyle/>
        <a:p>
          <a:r>
            <a:rPr lang="en-GB"/>
            <a:t>Our new library is where we will have group intervention sessions including Mrs Clissold’s phonics groups.</a:t>
          </a:r>
          <a:endParaRPr lang="en-US"/>
        </a:p>
      </dgm:t>
    </dgm:pt>
    <dgm:pt modelId="{D2CDA152-25D4-4E12-86A5-570AF4223CB6}" type="parTrans" cxnId="{B30B6ABE-C67B-4FB9-99F0-141111C14D2E}">
      <dgm:prSet/>
      <dgm:spPr/>
      <dgm:t>
        <a:bodyPr/>
        <a:lstStyle/>
        <a:p>
          <a:endParaRPr lang="en-US"/>
        </a:p>
      </dgm:t>
    </dgm:pt>
    <dgm:pt modelId="{BF79E417-D77F-40C5-AC96-D5469EAEE55A}" type="sibTrans" cxnId="{B30B6ABE-C67B-4FB9-99F0-141111C14D2E}">
      <dgm:prSet/>
      <dgm:spPr/>
      <dgm:t>
        <a:bodyPr/>
        <a:lstStyle/>
        <a:p>
          <a:endParaRPr lang="en-US"/>
        </a:p>
      </dgm:t>
    </dgm:pt>
    <dgm:pt modelId="{846B0456-27D6-4695-A4B0-6EC93AD20C84}">
      <dgm:prSet/>
      <dgm:spPr/>
      <dgm:t>
        <a:bodyPr/>
        <a:lstStyle/>
        <a:p>
          <a:r>
            <a:rPr lang="en-GB"/>
            <a:t>It is also an area for quiet reading and whole class reading sessions.</a:t>
          </a:r>
          <a:endParaRPr lang="en-US"/>
        </a:p>
      </dgm:t>
    </dgm:pt>
    <dgm:pt modelId="{064D1B52-2039-4D04-8422-796D25E9F1C9}" type="parTrans" cxnId="{2C33994E-32A0-4800-9C2E-859066524861}">
      <dgm:prSet/>
      <dgm:spPr/>
      <dgm:t>
        <a:bodyPr/>
        <a:lstStyle/>
        <a:p>
          <a:endParaRPr lang="en-US"/>
        </a:p>
      </dgm:t>
    </dgm:pt>
    <dgm:pt modelId="{E2D39BEC-D848-443F-AC9F-C70F2BBB9D3D}" type="sibTrans" cxnId="{2C33994E-32A0-4800-9C2E-859066524861}">
      <dgm:prSet/>
      <dgm:spPr/>
      <dgm:t>
        <a:bodyPr/>
        <a:lstStyle/>
        <a:p>
          <a:endParaRPr lang="en-US"/>
        </a:p>
      </dgm:t>
    </dgm:pt>
    <dgm:pt modelId="{18420CB6-8CD0-467D-83EE-90F7AF0F381D}" type="pres">
      <dgm:prSet presAssocID="{7986A3CD-416C-4289-B3EC-A34FF097EF83}" presName="root" presStyleCnt="0">
        <dgm:presLayoutVars>
          <dgm:dir/>
          <dgm:resizeHandles val="exact"/>
        </dgm:presLayoutVars>
      </dgm:prSet>
      <dgm:spPr/>
    </dgm:pt>
    <dgm:pt modelId="{AD6D8760-A8A7-4419-8A06-7EFE4266513F}" type="pres">
      <dgm:prSet presAssocID="{F87600CD-6A88-452C-AEFC-742F94BF76C7}" presName="compNode" presStyleCnt="0"/>
      <dgm:spPr/>
    </dgm:pt>
    <dgm:pt modelId="{B7273610-45BF-4B4C-816C-CAC16E1C3586}" type="pres">
      <dgm:prSet presAssocID="{F87600CD-6A88-452C-AEFC-742F94BF76C7}" presName="bgRect" presStyleLbl="bgShp" presStyleIdx="0" presStyleCnt="2"/>
      <dgm:spPr/>
    </dgm:pt>
    <dgm:pt modelId="{8BA3B4C4-5839-4BAE-A049-C99A5631D903}" type="pres">
      <dgm:prSet presAssocID="{F87600CD-6A88-452C-AEFC-742F94BF76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039289B-5E0C-4438-98F8-77DA099547E8}" type="pres">
      <dgm:prSet presAssocID="{F87600CD-6A88-452C-AEFC-742F94BF76C7}" presName="spaceRect" presStyleCnt="0"/>
      <dgm:spPr/>
    </dgm:pt>
    <dgm:pt modelId="{A600BF13-DE46-4056-92A0-3EE9709DC4FC}" type="pres">
      <dgm:prSet presAssocID="{F87600CD-6A88-452C-AEFC-742F94BF76C7}" presName="parTx" presStyleLbl="revTx" presStyleIdx="0" presStyleCnt="2">
        <dgm:presLayoutVars>
          <dgm:chMax val="0"/>
          <dgm:chPref val="0"/>
        </dgm:presLayoutVars>
      </dgm:prSet>
      <dgm:spPr/>
    </dgm:pt>
    <dgm:pt modelId="{1C701360-5C4C-49DC-ACB3-4C5B95764E15}" type="pres">
      <dgm:prSet presAssocID="{BF79E417-D77F-40C5-AC96-D5469EAEE55A}" presName="sibTrans" presStyleCnt="0"/>
      <dgm:spPr/>
    </dgm:pt>
    <dgm:pt modelId="{55611BCF-7B1D-4196-A1A2-26B48B32B0B3}" type="pres">
      <dgm:prSet presAssocID="{846B0456-27D6-4695-A4B0-6EC93AD20C84}" presName="compNode" presStyleCnt="0"/>
      <dgm:spPr/>
    </dgm:pt>
    <dgm:pt modelId="{5A40DC80-6DB5-49DE-A8A0-E134FD9BC7A6}" type="pres">
      <dgm:prSet presAssocID="{846B0456-27D6-4695-A4B0-6EC93AD20C84}" presName="bgRect" presStyleLbl="bgShp" presStyleIdx="1" presStyleCnt="2"/>
      <dgm:spPr/>
    </dgm:pt>
    <dgm:pt modelId="{7ED09F4B-B907-4130-9208-7D85F8457D3C}" type="pres">
      <dgm:prSet presAssocID="{846B0456-27D6-4695-A4B0-6EC93AD20C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704FBC0-3200-4546-AD3C-8A7A9E03DEB1}" type="pres">
      <dgm:prSet presAssocID="{846B0456-27D6-4695-A4B0-6EC93AD20C84}" presName="spaceRect" presStyleCnt="0"/>
      <dgm:spPr/>
    </dgm:pt>
    <dgm:pt modelId="{D5DAFDC8-225C-4015-923F-2E242457BA64}" type="pres">
      <dgm:prSet presAssocID="{846B0456-27D6-4695-A4B0-6EC93AD20C84}" presName="parTx" presStyleLbl="revTx" presStyleIdx="1" presStyleCnt="2">
        <dgm:presLayoutVars>
          <dgm:chMax val="0"/>
          <dgm:chPref val="0"/>
        </dgm:presLayoutVars>
      </dgm:prSet>
      <dgm:spPr/>
    </dgm:pt>
  </dgm:ptLst>
  <dgm:cxnLst>
    <dgm:cxn modelId="{95A7B644-9D46-4090-AAA8-B28BFBFABD18}" type="presOf" srcId="{F87600CD-6A88-452C-AEFC-742F94BF76C7}" destId="{A600BF13-DE46-4056-92A0-3EE9709DC4FC}" srcOrd="0" destOrd="0" presId="urn:microsoft.com/office/officeart/2018/2/layout/IconVerticalSolidList"/>
    <dgm:cxn modelId="{2C33994E-32A0-4800-9C2E-859066524861}" srcId="{7986A3CD-416C-4289-B3EC-A34FF097EF83}" destId="{846B0456-27D6-4695-A4B0-6EC93AD20C84}" srcOrd="1" destOrd="0" parTransId="{064D1B52-2039-4D04-8422-796D25E9F1C9}" sibTransId="{E2D39BEC-D848-443F-AC9F-C70F2BBB9D3D}"/>
    <dgm:cxn modelId="{D861C1A3-B40C-463E-A139-720D59A8E339}" type="presOf" srcId="{846B0456-27D6-4695-A4B0-6EC93AD20C84}" destId="{D5DAFDC8-225C-4015-923F-2E242457BA64}" srcOrd="0" destOrd="0" presId="urn:microsoft.com/office/officeart/2018/2/layout/IconVerticalSolidList"/>
    <dgm:cxn modelId="{B30B6ABE-C67B-4FB9-99F0-141111C14D2E}" srcId="{7986A3CD-416C-4289-B3EC-A34FF097EF83}" destId="{F87600CD-6A88-452C-AEFC-742F94BF76C7}" srcOrd="0" destOrd="0" parTransId="{D2CDA152-25D4-4E12-86A5-570AF4223CB6}" sibTransId="{BF79E417-D77F-40C5-AC96-D5469EAEE55A}"/>
    <dgm:cxn modelId="{200255C5-92C5-4654-8C21-5C176D9B371B}" type="presOf" srcId="{7986A3CD-416C-4289-B3EC-A34FF097EF83}" destId="{18420CB6-8CD0-467D-83EE-90F7AF0F381D}" srcOrd="0" destOrd="0" presId="urn:microsoft.com/office/officeart/2018/2/layout/IconVerticalSolidList"/>
    <dgm:cxn modelId="{21081E11-7F6F-46BC-9055-00F8B540AB2C}" type="presParOf" srcId="{18420CB6-8CD0-467D-83EE-90F7AF0F381D}" destId="{AD6D8760-A8A7-4419-8A06-7EFE4266513F}" srcOrd="0" destOrd="0" presId="urn:microsoft.com/office/officeart/2018/2/layout/IconVerticalSolidList"/>
    <dgm:cxn modelId="{A0590141-B5D7-484A-9B60-48D3F75E860F}" type="presParOf" srcId="{AD6D8760-A8A7-4419-8A06-7EFE4266513F}" destId="{B7273610-45BF-4B4C-816C-CAC16E1C3586}" srcOrd="0" destOrd="0" presId="urn:microsoft.com/office/officeart/2018/2/layout/IconVerticalSolidList"/>
    <dgm:cxn modelId="{D9716004-C882-4518-86C8-4A0740C0FB68}" type="presParOf" srcId="{AD6D8760-A8A7-4419-8A06-7EFE4266513F}" destId="{8BA3B4C4-5839-4BAE-A049-C99A5631D903}" srcOrd="1" destOrd="0" presId="urn:microsoft.com/office/officeart/2018/2/layout/IconVerticalSolidList"/>
    <dgm:cxn modelId="{7DA7111B-858F-4B0B-A51D-30A2CC87F2FE}" type="presParOf" srcId="{AD6D8760-A8A7-4419-8A06-7EFE4266513F}" destId="{E039289B-5E0C-4438-98F8-77DA099547E8}" srcOrd="2" destOrd="0" presId="urn:microsoft.com/office/officeart/2018/2/layout/IconVerticalSolidList"/>
    <dgm:cxn modelId="{7ED55582-1724-4B3C-9EDE-38FCE9972A28}" type="presParOf" srcId="{AD6D8760-A8A7-4419-8A06-7EFE4266513F}" destId="{A600BF13-DE46-4056-92A0-3EE9709DC4FC}" srcOrd="3" destOrd="0" presId="urn:microsoft.com/office/officeart/2018/2/layout/IconVerticalSolidList"/>
    <dgm:cxn modelId="{923F1B2E-706A-4927-A2C4-BAA7E00E17AD}" type="presParOf" srcId="{18420CB6-8CD0-467D-83EE-90F7AF0F381D}" destId="{1C701360-5C4C-49DC-ACB3-4C5B95764E15}" srcOrd="1" destOrd="0" presId="urn:microsoft.com/office/officeart/2018/2/layout/IconVerticalSolidList"/>
    <dgm:cxn modelId="{0E4B6F73-A23D-4B78-AC5F-B0DA351689D1}" type="presParOf" srcId="{18420CB6-8CD0-467D-83EE-90F7AF0F381D}" destId="{55611BCF-7B1D-4196-A1A2-26B48B32B0B3}" srcOrd="2" destOrd="0" presId="urn:microsoft.com/office/officeart/2018/2/layout/IconVerticalSolidList"/>
    <dgm:cxn modelId="{4934DD30-B1CE-41BE-B3BB-7A36ECD76244}" type="presParOf" srcId="{55611BCF-7B1D-4196-A1A2-26B48B32B0B3}" destId="{5A40DC80-6DB5-49DE-A8A0-E134FD9BC7A6}" srcOrd="0" destOrd="0" presId="urn:microsoft.com/office/officeart/2018/2/layout/IconVerticalSolidList"/>
    <dgm:cxn modelId="{6F006FC1-A8D4-434A-87AB-78554A8E4001}" type="presParOf" srcId="{55611BCF-7B1D-4196-A1A2-26B48B32B0B3}" destId="{7ED09F4B-B907-4130-9208-7D85F8457D3C}" srcOrd="1" destOrd="0" presId="urn:microsoft.com/office/officeart/2018/2/layout/IconVerticalSolidList"/>
    <dgm:cxn modelId="{4A9333DB-9CF1-46C9-B8C1-DA680D9AD873}" type="presParOf" srcId="{55611BCF-7B1D-4196-A1A2-26B48B32B0B3}" destId="{B704FBC0-3200-4546-AD3C-8A7A9E03DEB1}" srcOrd="2" destOrd="0" presId="urn:microsoft.com/office/officeart/2018/2/layout/IconVerticalSolidList"/>
    <dgm:cxn modelId="{982CF4F4-F120-48A6-AD33-93DFF1824F33}" type="presParOf" srcId="{55611BCF-7B1D-4196-A1A2-26B48B32B0B3}" destId="{D5DAFDC8-225C-4015-923F-2E242457BA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73610-45BF-4B4C-816C-CAC16E1C3586}">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3B4C4-5839-4BAE-A049-C99A5631D903}">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0BF13-DE46-4056-92A0-3EE9709DC4FC}">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GB" sz="2400" kern="1200"/>
            <a:t>Our new library is where we will have group intervention sessions including Mrs Clissold’s phonics groups.</a:t>
          </a:r>
          <a:endParaRPr lang="en-US" sz="2400" kern="1200"/>
        </a:p>
      </dsp:txBody>
      <dsp:txXfrm>
        <a:off x="2039300" y="956381"/>
        <a:ext cx="4474303" cy="1765627"/>
      </dsp:txXfrm>
    </dsp:sp>
    <dsp:sp modelId="{5A40DC80-6DB5-49DE-A8A0-E134FD9BC7A6}">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09F4B-B907-4130-9208-7D85F8457D3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AFDC8-225C-4015-923F-2E242457BA64}">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GB" sz="2400" kern="1200"/>
            <a:t>It is also an area for quiet reading and whole class reading sessions.</a:t>
          </a:r>
          <a:endParaRPr lang="en-US" sz="24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09A4-A47F-4547-814D-A477D3C44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1638E3-A5F2-4159-9FB0-A854F40018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ED2FA8-CECF-4BB0-B7EA-A706438A5A3B}"/>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ADC98EBE-4853-4B5E-BDE3-2D9B062FC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F4E57-0889-44A8-BDA1-3ABD5F2C7FC2}"/>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68452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F22-32DD-41FF-84C2-CDE6DE9B99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989DB1-5238-499C-B97C-3E6F0BC503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2D703-07BC-4781-986B-BB58F4A0FA3D}"/>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6E812D4C-999B-4125-91EC-ECD4A5AD1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7B33E-73C4-412D-AD01-70EC43C872AF}"/>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291359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4A3EC9-EA0D-43CF-8377-3E26039F3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520E11-B752-4E2C-A2C7-B3E24A02C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997A5E-4447-4B97-AF30-C40A447E4BBC}"/>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C7B41645-4BFB-44C6-8509-7992DB28D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1AD20-E912-4B80-9F19-7D96A9D0B700}"/>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2738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80D6-91D0-4AF8-90DE-CBCEAB9028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521670-90D1-47E7-B750-3A7095EE9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BB3C81-C3A3-4DF1-AC3F-760213A46161}"/>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1B128331-298C-488A-9B14-3ACDB8A22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CC47F6-7F09-4C27-99B5-897F9AE3C2AC}"/>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24711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7B2F-A240-4E67-BB56-4C5FECCC8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099F39-3599-42F0-BDF0-72326D913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ABD199-C625-4C04-92EF-D596DF41F2A8}"/>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51D48177-2CD5-47A8-958A-D2DCDEFBF0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61341-3E3E-4D1B-9015-97E227AB4B44}"/>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139738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7F50-50F6-4358-BADD-BFE20C80C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57444-22B2-4870-8222-3BCF69C368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976742-58A9-46A1-9E90-0A9DB6CC8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993DD4-5B51-477D-8FFE-2A0C3BBA0966}"/>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6" name="Footer Placeholder 5">
            <a:extLst>
              <a:ext uri="{FF2B5EF4-FFF2-40B4-BE49-F238E27FC236}">
                <a16:creationId xmlns:a16="http://schemas.microsoft.com/office/drawing/2014/main" id="{3442C678-2782-40FD-92B6-9A1750FC5A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0781B-AB45-4A51-BF91-C7525FFDC262}"/>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273837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590B-CD46-4414-9620-BE7738A37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5902D5-6FCA-454C-BD0A-CCE8008A2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647090-980F-4D93-8B32-83220C12EB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56A7A4-36E8-49BD-BFDC-0BDC50EF7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020191-9315-476E-8878-DBD001AFC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B7DA17-065D-47AF-9986-8E796B81BB0F}"/>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8" name="Footer Placeholder 7">
            <a:extLst>
              <a:ext uri="{FF2B5EF4-FFF2-40B4-BE49-F238E27FC236}">
                <a16:creationId xmlns:a16="http://schemas.microsoft.com/office/drawing/2014/main" id="{B1F19C53-371F-4E6E-AC64-4EDB1636DC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400914-5FFD-4ABC-BA29-77BE2943046B}"/>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345525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7832-DDA7-4DB2-BFE0-D873F28E12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CF913F-271A-4881-9E4F-F0CB5AA170F5}"/>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4" name="Footer Placeholder 3">
            <a:extLst>
              <a:ext uri="{FF2B5EF4-FFF2-40B4-BE49-F238E27FC236}">
                <a16:creationId xmlns:a16="http://schemas.microsoft.com/office/drawing/2014/main" id="{35F2917E-68B3-4359-B362-867EC85084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408E46-B1A1-47E4-9B88-94E887ECEE19}"/>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347110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925C78-D537-4666-AD06-4D9D448929FA}"/>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3" name="Footer Placeholder 2">
            <a:extLst>
              <a:ext uri="{FF2B5EF4-FFF2-40B4-BE49-F238E27FC236}">
                <a16:creationId xmlns:a16="http://schemas.microsoft.com/office/drawing/2014/main" id="{60510959-1494-4186-ABF5-800D03354D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86C184-BB47-4578-A668-7643E635A1AB}"/>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71418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5DE1-52E8-4010-BE85-C40C3C175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30357D-C646-40D4-82EF-66166C201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2C76F7-CAC0-418D-B79A-25C2EC77E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E27FE3-B33A-48E9-B342-6B5162C30B8A}"/>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6" name="Footer Placeholder 5">
            <a:extLst>
              <a:ext uri="{FF2B5EF4-FFF2-40B4-BE49-F238E27FC236}">
                <a16:creationId xmlns:a16="http://schemas.microsoft.com/office/drawing/2014/main" id="{FFCA636E-410C-4E39-A3F4-1A8E4A7CB6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FD959C-C4FA-4AA0-A23B-A550957B2195}"/>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126569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2893-E9F5-424F-AC35-913837399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44B23D-4911-4381-8696-C6BB75DB8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B84B70-1E8F-4554-8281-83A50DE61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510EC-C563-485F-A896-7ABC15128BC2}"/>
              </a:ext>
            </a:extLst>
          </p:cNvPr>
          <p:cNvSpPr>
            <a:spLocks noGrp="1"/>
          </p:cNvSpPr>
          <p:nvPr>
            <p:ph type="dt" sz="half" idx="10"/>
          </p:nvPr>
        </p:nvSpPr>
        <p:spPr/>
        <p:txBody>
          <a:bodyPr/>
          <a:lstStyle/>
          <a:p>
            <a:fld id="{0C609620-9D4F-42FA-AE0B-1AF70C249DB4}" type="datetimeFigureOut">
              <a:rPr lang="en-GB" smtClean="0"/>
              <a:t>02/03/2020</a:t>
            </a:fld>
            <a:endParaRPr lang="en-GB"/>
          </a:p>
        </p:txBody>
      </p:sp>
      <p:sp>
        <p:nvSpPr>
          <p:cNvPr id="6" name="Footer Placeholder 5">
            <a:extLst>
              <a:ext uri="{FF2B5EF4-FFF2-40B4-BE49-F238E27FC236}">
                <a16:creationId xmlns:a16="http://schemas.microsoft.com/office/drawing/2014/main" id="{B9F2C1D8-326D-4ABA-8C42-A2F05EF8E7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9F0C30-49C3-4A6B-B3A3-60E2887206D2}"/>
              </a:ext>
            </a:extLst>
          </p:cNvPr>
          <p:cNvSpPr>
            <a:spLocks noGrp="1"/>
          </p:cNvSpPr>
          <p:nvPr>
            <p:ph type="sldNum" sz="quarter" idx="12"/>
          </p:nvPr>
        </p:nvSpPr>
        <p:spPr/>
        <p:txBody>
          <a:bodyPr/>
          <a:lstStyle/>
          <a:p>
            <a:fld id="{F2DFE0AC-C770-4CE9-9053-B27AECBBB773}" type="slidenum">
              <a:rPr lang="en-GB" smtClean="0"/>
              <a:t>‹#›</a:t>
            </a:fld>
            <a:endParaRPr lang="en-GB"/>
          </a:p>
        </p:txBody>
      </p:sp>
    </p:spTree>
    <p:extLst>
      <p:ext uri="{BB962C8B-B14F-4D97-AF65-F5344CB8AC3E}">
        <p14:creationId xmlns:p14="http://schemas.microsoft.com/office/powerpoint/2010/main" val="9948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CFA4F-4C04-43AC-B444-401ACC333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5D08F6-720B-4399-A0B2-A40D68F12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EE120-FA3E-4D16-BE3E-B3D23FAA6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09620-9D4F-42FA-AE0B-1AF70C249DB4}" type="datetimeFigureOut">
              <a:rPr lang="en-GB" smtClean="0"/>
              <a:t>02/03/2020</a:t>
            </a:fld>
            <a:endParaRPr lang="en-GB"/>
          </a:p>
        </p:txBody>
      </p:sp>
      <p:sp>
        <p:nvSpPr>
          <p:cNvPr id="5" name="Footer Placeholder 4">
            <a:extLst>
              <a:ext uri="{FF2B5EF4-FFF2-40B4-BE49-F238E27FC236}">
                <a16:creationId xmlns:a16="http://schemas.microsoft.com/office/drawing/2014/main" id="{44FA5DAB-4789-455D-BF38-E62640D81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34DFD-3C32-40E4-887D-684DBF49A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FE0AC-C770-4CE9-9053-B27AECBBB773}" type="slidenum">
              <a:rPr lang="en-GB" smtClean="0"/>
              <a:t>‹#›</a:t>
            </a:fld>
            <a:endParaRPr lang="en-GB"/>
          </a:p>
        </p:txBody>
      </p:sp>
    </p:spTree>
    <p:extLst>
      <p:ext uri="{BB962C8B-B14F-4D97-AF65-F5344CB8AC3E}">
        <p14:creationId xmlns:p14="http://schemas.microsoft.com/office/powerpoint/2010/main" val="265701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 andrews c of e chinnor">
            <a:extLst>
              <a:ext uri="{FF2B5EF4-FFF2-40B4-BE49-F238E27FC236}">
                <a16:creationId xmlns:a16="http://schemas.microsoft.com/office/drawing/2014/main" id="{EB3CFADA-8615-404C-AB1C-5EA56511F6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03975"/>
            <a:ext cx="10929788" cy="286906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5909F-C4EF-4F30-B2F5-F34EA5178278}"/>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000">
                <a:solidFill>
                  <a:srgbClr val="404040"/>
                </a:solidFill>
              </a:rPr>
              <a:t>Our new reading scheme</a:t>
            </a:r>
          </a:p>
        </p:txBody>
      </p:sp>
      <p:sp>
        <p:nvSpPr>
          <p:cNvPr id="3" name="Subtitle 2">
            <a:extLst>
              <a:ext uri="{FF2B5EF4-FFF2-40B4-BE49-F238E27FC236}">
                <a16:creationId xmlns:a16="http://schemas.microsoft.com/office/drawing/2014/main" id="{C4AB6757-9F0F-46A3-A74E-3E3A711C07BD}"/>
              </a:ext>
            </a:extLst>
          </p:cNvPr>
          <p:cNvSpPr>
            <a:spLocks noGrp="1"/>
          </p:cNvSpPr>
          <p:nvPr>
            <p:ph type="subTitle" idx="1"/>
          </p:nvPr>
        </p:nvSpPr>
        <p:spPr>
          <a:xfrm>
            <a:off x="2695194" y="5688535"/>
            <a:ext cx="6801612" cy="536125"/>
          </a:xfrm>
        </p:spPr>
        <p:txBody>
          <a:bodyPr>
            <a:normAutofit/>
          </a:bodyPr>
          <a:lstStyle/>
          <a:p>
            <a:endParaRPr lang="en-GB" sz="1800">
              <a:solidFill>
                <a:srgbClr val="FFFFFF"/>
              </a:solidFill>
            </a:endParaRPr>
          </a:p>
        </p:txBody>
      </p:sp>
    </p:spTree>
    <p:extLst>
      <p:ext uri="{BB962C8B-B14F-4D97-AF65-F5344CB8AC3E}">
        <p14:creationId xmlns:p14="http://schemas.microsoft.com/office/powerpoint/2010/main" val="361235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75C50F-C9BB-4779-8FB7-5BC6795802CC}"/>
              </a:ext>
            </a:extLst>
          </p:cNvPr>
          <p:cNvSpPr>
            <a:spLocks noGrp="1"/>
          </p:cNvSpPr>
          <p:nvPr>
            <p:ph type="title"/>
          </p:nvPr>
        </p:nvSpPr>
        <p:spPr>
          <a:xfrm>
            <a:off x="863029" y="1012004"/>
            <a:ext cx="3416158" cy="4795408"/>
          </a:xfrm>
        </p:spPr>
        <p:txBody>
          <a:bodyPr>
            <a:normAutofit/>
          </a:bodyPr>
          <a:lstStyle/>
          <a:p>
            <a:r>
              <a:rPr lang="en-GB">
                <a:solidFill>
                  <a:srgbClr val="FFFFFF"/>
                </a:solidFill>
              </a:rPr>
              <a:t>The new library </a:t>
            </a:r>
          </a:p>
        </p:txBody>
      </p:sp>
      <p:graphicFrame>
        <p:nvGraphicFramePr>
          <p:cNvPr id="5" name="Content Placeholder 2">
            <a:extLst>
              <a:ext uri="{FF2B5EF4-FFF2-40B4-BE49-F238E27FC236}">
                <a16:creationId xmlns:a16="http://schemas.microsoft.com/office/drawing/2014/main" id="{342EF172-1955-48E9-9CC5-4E2C19557AF8}"/>
              </a:ext>
            </a:extLst>
          </p:cNvPr>
          <p:cNvGraphicFramePr>
            <a:graphicFrameLocks noGrp="1"/>
          </p:cNvGraphicFramePr>
          <p:nvPr>
            <p:ph idx="1"/>
            <p:extLst>
              <p:ext uri="{D42A27DB-BD31-4B8C-83A1-F6EECF244321}">
                <p14:modId xmlns:p14="http://schemas.microsoft.com/office/powerpoint/2010/main" val="298818955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88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290C7-A424-4228-90C6-E6F6ACB827EF}"/>
              </a:ext>
            </a:extLst>
          </p:cNvPr>
          <p:cNvSpPr>
            <a:spLocks noGrp="1"/>
          </p:cNvSpPr>
          <p:nvPr>
            <p:ph type="ctrTitle"/>
          </p:nvPr>
        </p:nvSpPr>
        <p:spPr>
          <a:xfrm>
            <a:off x="1303850" y="891541"/>
            <a:ext cx="5866189" cy="4074074"/>
          </a:xfrm>
        </p:spPr>
        <p:txBody>
          <a:bodyPr>
            <a:normAutofit/>
          </a:bodyPr>
          <a:lstStyle/>
          <a:p>
            <a:pPr algn="l"/>
            <a:r>
              <a:rPr lang="en-GB" sz="8000" dirty="0"/>
              <a:t>Any questions?</a:t>
            </a:r>
          </a:p>
        </p:txBody>
      </p:sp>
      <p:sp>
        <p:nvSpPr>
          <p:cNvPr id="3" name="Subtitle 2">
            <a:extLst>
              <a:ext uri="{FF2B5EF4-FFF2-40B4-BE49-F238E27FC236}">
                <a16:creationId xmlns:a16="http://schemas.microsoft.com/office/drawing/2014/main" id="{D8B233B0-D3C8-4193-9624-81A3D76AAEB4}"/>
              </a:ext>
            </a:extLst>
          </p:cNvPr>
          <p:cNvSpPr>
            <a:spLocks noGrp="1"/>
          </p:cNvSpPr>
          <p:nvPr>
            <p:ph type="subTitle" idx="1"/>
          </p:nvPr>
        </p:nvSpPr>
        <p:spPr>
          <a:xfrm>
            <a:off x="1303850" y="4965613"/>
            <a:ext cx="5866189" cy="921039"/>
          </a:xfrm>
        </p:spPr>
        <p:txBody>
          <a:bodyPr>
            <a:normAutofit/>
          </a:bodyPr>
          <a:lstStyle/>
          <a:p>
            <a:pPr algn="l"/>
            <a:endParaRPr lang="en-GB"/>
          </a:p>
        </p:txBody>
      </p:sp>
      <p:sp>
        <p:nvSpPr>
          <p:cNvPr id="12" name="Rectangle 1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s">
            <a:extLst>
              <a:ext uri="{FF2B5EF4-FFF2-40B4-BE49-F238E27FC236}">
                <a16:creationId xmlns:a16="http://schemas.microsoft.com/office/drawing/2014/main" id="{03C79E18-9AC8-4887-9B8C-95A5CC6F6F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06695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C56CC-9E96-43E1-9FC6-11D2C87C2E98}"/>
              </a:ext>
            </a:extLst>
          </p:cNvPr>
          <p:cNvSpPr>
            <a:spLocks noGrp="1"/>
          </p:cNvSpPr>
          <p:nvPr>
            <p:ph type="title"/>
          </p:nvPr>
        </p:nvSpPr>
        <p:spPr>
          <a:xfrm>
            <a:off x="594360" y="528015"/>
            <a:ext cx="11003280" cy="1896068"/>
          </a:xfrm>
        </p:spPr>
        <p:txBody>
          <a:bodyPr anchor="ctr">
            <a:normAutofit/>
          </a:bodyPr>
          <a:lstStyle/>
          <a:p>
            <a:r>
              <a:rPr lang="en-GB" sz="5200"/>
              <a:t>Why are we changing our reading scheme?</a:t>
            </a:r>
          </a:p>
        </p:txBody>
      </p:sp>
      <p:grpSp>
        <p:nvGrpSpPr>
          <p:cNvPr id="12" name="Group 1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45DDCB6-80C0-4266-B75F-203B1B03558C}"/>
              </a:ext>
            </a:extLst>
          </p:cNvPr>
          <p:cNvSpPr>
            <a:spLocks noGrp="1"/>
          </p:cNvSpPr>
          <p:nvPr>
            <p:ph idx="1"/>
          </p:nvPr>
        </p:nvSpPr>
        <p:spPr>
          <a:xfrm>
            <a:off x="597407" y="3225339"/>
            <a:ext cx="11000233" cy="2981152"/>
          </a:xfrm>
        </p:spPr>
        <p:txBody>
          <a:bodyPr anchor="ctr">
            <a:normAutofit/>
          </a:bodyPr>
          <a:lstStyle/>
          <a:p>
            <a:pPr marL="0" indent="0">
              <a:buNone/>
            </a:pPr>
            <a:r>
              <a:rPr lang="en-GB" sz="2400"/>
              <a:t>The national curriculum says:</a:t>
            </a:r>
          </a:p>
          <a:p>
            <a:pPr marL="0" indent="0">
              <a:buNone/>
            </a:pPr>
            <a:r>
              <a:rPr lang="en-US" sz="2400" i="1"/>
              <a:t>Skilled word reading involves both the speedy working out of the pronunciation of unfamiliar printed words (decoding) and the speedy recognition of familiar printed words. Underpinning both is the understanding that the letters on the page represent the sounds in spoken words. This is why phonics should be emphasised in the early teaching of reading to beginners (i.e. unskilled readers) when they start school.</a:t>
            </a:r>
          </a:p>
          <a:p>
            <a:pPr marL="0" indent="0">
              <a:buNone/>
            </a:pPr>
            <a:r>
              <a:rPr lang="en-US" sz="2400"/>
              <a:t>This is why we have decided to introduce phonics reading books into our new reading scheme.</a:t>
            </a:r>
            <a:endParaRPr lang="en-GB" sz="240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24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3" y="1"/>
            <a:ext cx="1219988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D9EC9-386D-4447-A675-2ECBBF0463A8}"/>
              </a:ext>
            </a:extLst>
          </p:cNvPr>
          <p:cNvSpPr>
            <a:spLocks noGrp="1"/>
          </p:cNvSpPr>
          <p:nvPr>
            <p:ph type="title"/>
          </p:nvPr>
        </p:nvSpPr>
        <p:spPr>
          <a:xfrm>
            <a:off x="1166648" y="721805"/>
            <a:ext cx="3981425" cy="2147520"/>
          </a:xfrm>
        </p:spPr>
        <p:txBody>
          <a:bodyPr>
            <a:normAutofit/>
          </a:bodyPr>
          <a:lstStyle/>
          <a:p>
            <a:r>
              <a:rPr lang="en-GB" sz="4000"/>
              <a:t>What will it look like?</a:t>
            </a:r>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8"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1C7BEC-24D6-4D0B-ADCB-6647AE18526C}"/>
              </a:ext>
            </a:extLst>
          </p:cNvPr>
          <p:cNvSpPr>
            <a:spLocks noGrp="1"/>
          </p:cNvSpPr>
          <p:nvPr>
            <p:ph idx="1"/>
          </p:nvPr>
        </p:nvSpPr>
        <p:spPr>
          <a:xfrm>
            <a:off x="1166649" y="3531476"/>
            <a:ext cx="3981424" cy="3034862"/>
          </a:xfrm>
        </p:spPr>
        <p:txBody>
          <a:bodyPr anchor="ctr">
            <a:normAutofit fontScale="92500" lnSpcReduction="10000"/>
          </a:bodyPr>
          <a:lstStyle/>
          <a:p>
            <a:pPr marL="0" indent="0">
              <a:buNone/>
            </a:pPr>
            <a:r>
              <a:rPr lang="en-GB" sz="1800" dirty="0"/>
              <a:t>Our current books have been thoroughly sorted through and we have also added new titles.</a:t>
            </a:r>
          </a:p>
          <a:p>
            <a:pPr marL="0" indent="0">
              <a:buNone/>
            </a:pPr>
            <a:r>
              <a:rPr lang="en-GB" sz="1800" dirty="0"/>
              <a:t>They have all be re-banded meaning that ALL books from different schemes are now in a coherent system.</a:t>
            </a:r>
          </a:p>
          <a:p>
            <a:pPr marL="0" indent="0">
              <a:buNone/>
            </a:pPr>
            <a:r>
              <a:rPr lang="en-GB" sz="1800" dirty="0"/>
              <a:t>The children will still be able to choose the book they like to promote a love for reading.</a:t>
            </a:r>
          </a:p>
          <a:p>
            <a:pPr marL="0" indent="0">
              <a:buNone/>
            </a:pPr>
            <a:r>
              <a:rPr lang="en-GB" sz="1800" dirty="0"/>
              <a:t>The bands will be in colours rather than levels starting at lilac all the way through to silver (free reading).</a:t>
            </a:r>
          </a:p>
        </p:txBody>
      </p:sp>
      <p:pic>
        <p:nvPicPr>
          <p:cNvPr id="2050" name="Picture 2" descr="Image result for st andrews c of e chinnor">
            <a:extLst>
              <a:ext uri="{FF2B5EF4-FFF2-40B4-BE49-F238E27FC236}">
                <a16:creationId xmlns:a16="http://schemas.microsoft.com/office/drawing/2014/main" id="{4E9EA521-7BF4-4072-906A-323D55735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99" r="9361" b="-1"/>
          <a:stretch/>
        </p:blipFill>
        <p:spPr bwMode="auto">
          <a:xfrm>
            <a:off x="5860472" y="730949"/>
            <a:ext cx="5731071" cy="549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1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8A289C-2A5B-4D3C-BCAA-D884125754FC}"/>
              </a:ext>
            </a:extLst>
          </p:cNvPr>
          <p:cNvPicPr>
            <a:picLocks noGrp="1" noChangeAspect="1"/>
          </p:cNvPicPr>
          <p:nvPr>
            <p:ph idx="1"/>
          </p:nvPr>
        </p:nvPicPr>
        <p:blipFill rotWithShape="1">
          <a:blip r:embed="rId2"/>
          <a:srcRect t="11859" r="34778" b="806"/>
          <a:stretch/>
        </p:blipFill>
        <p:spPr>
          <a:xfrm>
            <a:off x="2329957" y="814190"/>
            <a:ext cx="7532086" cy="5471555"/>
          </a:xfrm>
          <a:prstGeom prst="rect">
            <a:avLst/>
          </a:prstGeom>
        </p:spPr>
      </p:pic>
    </p:spTree>
    <p:extLst>
      <p:ext uri="{BB962C8B-B14F-4D97-AF65-F5344CB8AC3E}">
        <p14:creationId xmlns:p14="http://schemas.microsoft.com/office/powerpoint/2010/main" val="393955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EFA5B-4C74-4868-AC14-65939E8B9463}"/>
              </a:ext>
            </a:extLst>
          </p:cNvPr>
          <p:cNvSpPr>
            <a:spLocks noGrp="1"/>
          </p:cNvSpPr>
          <p:nvPr>
            <p:ph type="title"/>
          </p:nvPr>
        </p:nvSpPr>
        <p:spPr>
          <a:xfrm>
            <a:off x="6412121" y="321734"/>
            <a:ext cx="5136412" cy="1135737"/>
          </a:xfrm>
        </p:spPr>
        <p:txBody>
          <a:bodyPr>
            <a:normAutofit/>
          </a:bodyPr>
          <a:lstStyle/>
          <a:p>
            <a:r>
              <a:rPr lang="en-GB" sz="3600"/>
              <a:t>What about the phonics books?</a:t>
            </a:r>
          </a:p>
        </p:txBody>
      </p:sp>
      <p:pic>
        <p:nvPicPr>
          <p:cNvPr id="5" name="Picture 4" descr="A picture containing person, indoor, child, little&#10;&#10;Description automatically generated">
            <a:extLst>
              <a:ext uri="{FF2B5EF4-FFF2-40B4-BE49-F238E27FC236}">
                <a16:creationId xmlns:a16="http://schemas.microsoft.com/office/drawing/2014/main" id="{9461D7C6-2BEB-4102-8233-8A555534B456}"/>
              </a:ext>
            </a:extLst>
          </p:cNvPr>
          <p:cNvPicPr>
            <a:picLocks noChangeAspect="1"/>
          </p:cNvPicPr>
          <p:nvPr/>
        </p:nvPicPr>
        <p:blipFill rotWithShape="1">
          <a:blip r:embed="rId2">
            <a:extLst>
              <a:ext uri="{28A0092B-C50C-407E-A947-70E740481C1C}">
                <a14:useLocalDpi xmlns:a14="http://schemas.microsoft.com/office/drawing/2010/main" val="0"/>
              </a:ext>
            </a:extLst>
          </a:blip>
          <a:srcRect r="11009" b="-1"/>
          <a:stretch/>
        </p:blipFill>
        <p:spPr>
          <a:xfrm rot="5400000">
            <a:off x="-539060" y="539058"/>
            <a:ext cx="6858000" cy="5779884"/>
          </a:xfrm>
          <a:prstGeom prst="rect">
            <a:avLst/>
          </a:prstGeom>
        </p:spPr>
      </p:pic>
      <p:grpSp>
        <p:nvGrpSpPr>
          <p:cNvPr id="41" name="Group 4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03A74FB4-E4A7-45CB-B289-A74CB48F16F6}"/>
              </a:ext>
            </a:extLst>
          </p:cNvPr>
          <p:cNvSpPr>
            <a:spLocks noGrp="1"/>
          </p:cNvSpPr>
          <p:nvPr>
            <p:ph idx="1"/>
          </p:nvPr>
        </p:nvSpPr>
        <p:spPr>
          <a:xfrm>
            <a:off x="6412120" y="1782981"/>
            <a:ext cx="5136412" cy="4393982"/>
          </a:xfrm>
        </p:spPr>
        <p:txBody>
          <a:bodyPr>
            <a:normAutofit/>
          </a:bodyPr>
          <a:lstStyle/>
          <a:p>
            <a:pPr marL="0" indent="0">
              <a:buNone/>
            </a:pPr>
            <a:r>
              <a:rPr lang="en-GB" sz="1900"/>
              <a:t> The phonics books will be in addition to our regular scheme.  These books, unlike the reading books given, will be fully decodable and inline with the phonics that they are being taught in school.</a:t>
            </a:r>
          </a:p>
          <a:p>
            <a:pPr marL="0" indent="0">
              <a:buNone/>
            </a:pPr>
            <a:endParaRPr lang="en-GB" sz="1900"/>
          </a:p>
          <a:p>
            <a:pPr marL="0" indent="0">
              <a:buNone/>
            </a:pPr>
            <a:r>
              <a:rPr lang="en-GB" sz="1900"/>
              <a:t>For example: </a:t>
            </a:r>
          </a:p>
          <a:p>
            <a:pPr marL="0" indent="0">
              <a:buNone/>
            </a:pPr>
            <a:r>
              <a:rPr lang="en-GB" sz="1900"/>
              <a:t>Each book will be focusing on a particular sound that they have studied that week or term and will reinforce that learning. The children should find these books ‘easier’ to read as the sounds are tailored to their phonic phase they are on. By having books that are at their phonetical level children should improve their fluency and thus confidence in reading.</a:t>
            </a:r>
          </a:p>
        </p:txBody>
      </p:sp>
      <p:sp>
        <p:nvSpPr>
          <p:cNvPr id="45" name="Isosceles Triangle 4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34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89AE-6995-4845-9075-E04546F997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4A8B64-FE37-48FE-A431-C3255547B3D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F517F45-C93A-4CC2-9E17-3AC26F0C29A8}"/>
              </a:ext>
            </a:extLst>
          </p:cNvPr>
          <p:cNvPicPr>
            <a:picLocks noChangeAspect="1"/>
          </p:cNvPicPr>
          <p:nvPr/>
        </p:nvPicPr>
        <p:blipFill>
          <a:blip r:embed="rId2"/>
          <a:stretch>
            <a:fillRect/>
          </a:stretch>
        </p:blipFill>
        <p:spPr>
          <a:xfrm>
            <a:off x="3962215" y="87340"/>
            <a:ext cx="4267570" cy="6683319"/>
          </a:xfrm>
          <a:prstGeom prst="rect">
            <a:avLst/>
          </a:prstGeom>
        </p:spPr>
      </p:pic>
    </p:spTree>
    <p:extLst>
      <p:ext uri="{BB962C8B-B14F-4D97-AF65-F5344CB8AC3E}">
        <p14:creationId xmlns:p14="http://schemas.microsoft.com/office/powerpoint/2010/main" val="425048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C9B752-504F-4803-92CD-5373B822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2A117-93B7-4C54-9DCE-BDD4A5A05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836"/>
            <a:ext cx="606972" cy="36991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62B97F-B393-4C41-A3C9-DD240F98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1021FB-218F-4441-88C5-259B444A2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6" name="Rectangle 64">
              <a:extLst>
                <a:ext uri="{FF2B5EF4-FFF2-40B4-BE49-F238E27FC236}">
                  <a16:creationId xmlns:a16="http://schemas.microsoft.com/office/drawing/2014/main" id="{AFA36390-00DD-442B-A198-F5CB7C48C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10449F6-E372-4C43-829D-A4A25648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1E5E19BC-AE5C-4C8F-956F-384B5D2C1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B2251329-6007-4DCE-85AD-36D22A065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6E12B1C-E2D7-4FBA-BF1C-5337B337C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17C3490-8B39-4670-BD1C-AC7C3ADC5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60D6530-8464-4D8D-85AC-8238EF868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CC2B307-BFF6-4CCE-B9A8-929FF9620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8061C776-6141-4067-805C-AC0C4BBB8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F3924A29-F59C-4C69-AD2F-0FABFB497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BED0ADD-46FE-434E-94E2-F15777533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0847F95-21B0-418D-9BF7-52CB1CFBE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A48D1E3-B339-4A86-8653-0F3AFA1FB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72877BB-D5C1-48DC-A8A8-162AB0D10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8C81599-BC23-4394-BDA0-31EFA3D4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B2D9FA0-CD23-4E59-B179-6DF0F1838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40AB686D-4177-45EF-AB93-B8A8C3B4D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7250BA6-DE73-4564-9E5A-53F5B783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224B77-157D-494D-BD73-B8320BCB4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06B43C31-C15B-4196-96F3-82D442268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8E5D7CE-ADE7-40FA-83C3-61A0E07E55CC}"/>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492A3BAF-949A-4709-9553-E1B6A7831AA3}"/>
              </a:ext>
            </a:extLst>
          </p:cNvPr>
          <p:cNvPicPr>
            <a:picLocks noChangeAspect="1"/>
          </p:cNvPicPr>
          <p:nvPr/>
        </p:nvPicPr>
        <p:blipFill>
          <a:blip r:embed="rId2"/>
          <a:stretch>
            <a:fillRect/>
          </a:stretch>
        </p:blipFill>
        <p:spPr>
          <a:xfrm>
            <a:off x="2009093" y="132378"/>
            <a:ext cx="8428616" cy="6798773"/>
          </a:xfrm>
          <a:prstGeom prst="rect">
            <a:avLst/>
          </a:prstGeom>
        </p:spPr>
      </p:pic>
    </p:spTree>
    <p:extLst>
      <p:ext uri="{BB962C8B-B14F-4D97-AF65-F5344CB8AC3E}">
        <p14:creationId xmlns:p14="http://schemas.microsoft.com/office/powerpoint/2010/main" val="286462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CD72-EEB2-4498-A2B4-426D312156E9}"/>
              </a:ext>
            </a:extLst>
          </p:cNvPr>
          <p:cNvSpPr>
            <a:spLocks noGrp="1"/>
          </p:cNvSpPr>
          <p:nvPr>
            <p:ph type="title"/>
          </p:nvPr>
        </p:nvSpPr>
        <p:spPr/>
        <p:txBody>
          <a:bodyPr/>
          <a:lstStyle/>
          <a:p>
            <a:r>
              <a:rPr lang="en-US" dirty="0"/>
              <a:t>Key features of our new phonic books</a:t>
            </a:r>
            <a:endParaRPr lang="en-GB" dirty="0"/>
          </a:p>
        </p:txBody>
      </p:sp>
      <p:pic>
        <p:nvPicPr>
          <p:cNvPr id="5" name="Content Placeholder 4" descr="A close up of text on a white background&#10;&#10;Description automatically generated">
            <a:extLst>
              <a:ext uri="{FF2B5EF4-FFF2-40B4-BE49-F238E27FC236}">
                <a16:creationId xmlns:a16="http://schemas.microsoft.com/office/drawing/2014/main" id="{166C8741-0D12-487C-8FCD-C109B1C929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5966883" y="1690688"/>
            <a:ext cx="5801784" cy="4351338"/>
          </a:xfrm>
        </p:spPr>
      </p:pic>
      <p:pic>
        <p:nvPicPr>
          <p:cNvPr id="7" name="Picture 6" descr="A close up of text on a white background&#10;&#10;Description automatically generated">
            <a:extLst>
              <a:ext uri="{FF2B5EF4-FFF2-40B4-BE49-F238E27FC236}">
                <a16:creationId xmlns:a16="http://schemas.microsoft.com/office/drawing/2014/main" id="{90BD8176-33AE-4356-97E2-E47ABAA18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198" y="1690688"/>
            <a:ext cx="5801783" cy="4351337"/>
          </a:xfrm>
          <a:prstGeom prst="rect">
            <a:avLst/>
          </a:prstGeom>
        </p:spPr>
      </p:pic>
      <p:cxnSp>
        <p:nvCxnSpPr>
          <p:cNvPr id="4" name="Straight Arrow Connector 3">
            <a:extLst>
              <a:ext uri="{FF2B5EF4-FFF2-40B4-BE49-F238E27FC236}">
                <a16:creationId xmlns:a16="http://schemas.microsoft.com/office/drawing/2014/main" id="{94CAC668-18DE-4AA4-8766-630507DCA41C}"/>
              </a:ext>
            </a:extLst>
          </p:cNvPr>
          <p:cNvCxnSpPr/>
          <p:nvPr/>
        </p:nvCxnSpPr>
        <p:spPr>
          <a:xfrm flipH="1" flipV="1">
            <a:off x="924232" y="4925961"/>
            <a:ext cx="68826" cy="1514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EBA3B66-F5BB-4858-9E41-253CBEC6CDF3}"/>
              </a:ext>
            </a:extLst>
          </p:cNvPr>
          <p:cNvCxnSpPr/>
          <p:nvPr/>
        </p:nvCxnSpPr>
        <p:spPr>
          <a:xfrm flipH="1" flipV="1">
            <a:off x="2187678" y="4852219"/>
            <a:ext cx="68826" cy="1514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135AAB-D796-4DC9-B735-B2E25902A65D}"/>
              </a:ext>
            </a:extLst>
          </p:cNvPr>
          <p:cNvCxnSpPr/>
          <p:nvPr/>
        </p:nvCxnSpPr>
        <p:spPr>
          <a:xfrm flipH="1" flipV="1">
            <a:off x="9198078" y="4714567"/>
            <a:ext cx="68826" cy="1514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4A96B9-C827-4DFA-835C-EABAD115AC21}"/>
              </a:ext>
            </a:extLst>
          </p:cNvPr>
          <p:cNvSpPr txBox="1"/>
          <p:nvPr/>
        </p:nvSpPr>
        <p:spPr>
          <a:xfrm>
            <a:off x="157316" y="6145161"/>
            <a:ext cx="1720645" cy="646331"/>
          </a:xfrm>
          <a:prstGeom prst="rect">
            <a:avLst/>
          </a:prstGeom>
          <a:noFill/>
        </p:spPr>
        <p:txBody>
          <a:bodyPr wrap="square" rtlCol="0">
            <a:spAutoFit/>
          </a:bodyPr>
          <a:lstStyle/>
          <a:p>
            <a:r>
              <a:rPr lang="en-US" dirty="0"/>
              <a:t>Key words and sounds</a:t>
            </a:r>
            <a:endParaRPr lang="en-GB" dirty="0"/>
          </a:p>
        </p:txBody>
      </p:sp>
      <p:sp>
        <p:nvSpPr>
          <p:cNvPr id="10" name="TextBox 9">
            <a:extLst>
              <a:ext uri="{FF2B5EF4-FFF2-40B4-BE49-F238E27FC236}">
                <a16:creationId xmlns:a16="http://schemas.microsoft.com/office/drawing/2014/main" id="{D48D2450-2902-45F0-8351-5FE279E37D65}"/>
              </a:ext>
            </a:extLst>
          </p:cNvPr>
          <p:cNvSpPr txBox="1"/>
          <p:nvPr/>
        </p:nvSpPr>
        <p:spPr>
          <a:xfrm>
            <a:off x="1877961" y="6228735"/>
            <a:ext cx="3320097" cy="646331"/>
          </a:xfrm>
          <a:prstGeom prst="rect">
            <a:avLst/>
          </a:prstGeom>
          <a:noFill/>
        </p:spPr>
        <p:txBody>
          <a:bodyPr wrap="square" rtlCol="0">
            <a:spAutoFit/>
          </a:bodyPr>
          <a:lstStyle/>
          <a:p>
            <a:r>
              <a:rPr lang="en-US" dirty="0"/>
              <a:t>Key information about the text and how to support your child.</a:t>
            </a:r>
            <a:endParaRPr lang="en-GB" dirty="0"/>
          </a:p>
        </p:txBody>
      </p:sp>
      <p:sp>
        <p:nvSpPr>
          <p:cNvPr id="11" name="TextBox 10">
            <a:extLst>
              <a:ext uri="{FF2B5EF4-FFF2-40B4-BE49-F238E27FC236}">
                <a16:creationId xmlns:a16="http://schemas.microsoft.com/office/drawing/2014/main" id="{4A4ECEC0-E3BD-43F1-AC01-C8C2EB6DB351}"/>
              </a:ext>
            </a:extLst>
          </p:cNvPr>
          <p:cNvSpPr txBox="1"/>
          <p:nvPr/>
        </p:nvSpPr>
        <p:spPr>
          <a:xfrm>
            <a:off x="7885471" y="6145161"/>
            <a:ext cx="3382297" cy="646331"/>
          </a:xfrm>
          <a:prstGeom prst="rect">
            <a:avLst/>
          </a:prstGeom>
          <a:noFill/>
        </p:spPr>
        <p:txBody>
          <a:bodyPr wrap="square" rtlCol="0">
            <a:spAutoFit/>
          </a:bodyPr>
          <a:lstStyle/>
          <a:p>
            <a:r>
              <a:rPr lang="en-US" dirty="0"/>
              <a:t>Fun activities to extend their learning.</a:t>
            </a:r>
            <a:endParaRPr lang="en-GB" dirty="0"/>
          </a:p>
        </p:txBody>
      </p:sp>
    </p:spTree>
    <p:extLst>
      <p:ext uri="{BB962C8B-B14F-4D97-AF65-F5344CB8AC3E}">
        <p14:creationId xmlns:p14="http://schemas.microsoft.com/office/powerpoint/2010/main" val="306132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F78445-E667-4BE9-8235-22060FFEBA82}"/>
              </a:ext>
            </a:extLst>
          </p:cNvPr>
          <p:cNvSpPr>
            <a:spLocks noGrp="1"/>
          </p:cNvSpPr>
          <p:nvPr>
            <p:ph type="title"/>
          </p:nvPr>
        </p:nvSpPr>
        <p:spPr>
          <a:xfrm>
            <a:off x="6412121" y="321734"/>
            <a:ext cx="5136412" cy="1135737"/>
          </a:xfrm>
        </p:spPr>
        <p:txBody>
          <a:bodyPr>
            <a:normAutofit/>
          </a:bodyPr>
          <a:lstStyle/>
          <a:p>
            <a:r>
              <a:rPr lang="en-GB" sz="3600"/>
              <a:t>Important things to note!</a:t>
            </a:r>
          </a:p>
        </p:txBody>
      </p:sp>
      <p:pic>
        <p:nvPicPr>
          <p:cNvPr id="5" name="Picture 4" descr="A picture containing person, child, indoor, young&#10;&#10;Description automatically generated">
            <a:extLst>
              <a:ext uri="{FF2B5EF4-FFF2-40B4-BE49-F238E27FC236}">
                <a16:creationId xmlns:a16="http://schemas.microsoft.com/office/drawing/2014/main" id="{2AF015B0-2D65-4D52-988A-DBF00FB7F946}"/>
              </a:ext>
            </a:extLst>
          </p:cNvPr>
          <p:cNvPicPr>
            <a:picLocks noChangeAspect="1"/>
          </p:cNvPicPr>
          <p:nvPr/>
        </p:nvPicPr>
        <p:blipFill rotWithShape="1">
          <a:blip r:embed="rId2">
            <a:extLst>
              <a:ext uri="{28A0092B-C50C-407E-A947-70E740481C1C}">
                <a14:useLocalDpi xmlns:a14="http://schemas.microsoft.com/office/drawing/2010/main" val="0"/>
              </a:ext>
            </a:extLst>
          </a:blip>
          <a:srcRect r="11009" b="-1"/>
          <a:stretch/>
        </p:blipFill>
        <p:spPr>
          <a:xfrm rot="5400000">
            <a:off x="-539060" y="539058"/>
            <a:ext cx="6858000" cy="5779884"/>
          </a:xfrm>
          <a:prstGeom prst="rect">
            <a:avLst/>
          </a:prstGeom>
        </p:spPr>
      </p:pic>
      <p:grpSp>
        <p:nvGrpSpPr>
          <p:cNvPr id="41" name="Group 4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7166F27B-AD85-49AC-8A8C-E1B11CC7CC43}"/>
              </a:ext>
            </a:extLst>
          </p:cNvPr>
          <p:cNvSpPr>
            <a:spLocks noGrp="1"/>
          </p:cNvSpPr>
          <p:nvPr>
            <p:ph idx="1"/>
          </p:nvPr>
        </p:nvSpPr>
        <p:spPr>
          <a:xfrm>
            <a:off x="6412120" y="1782981"/>
            <a:ext cx="5136412" cy="4393982"/>
          </a:xfrm>
        </p:spPr>
        <p:txBody>
          <a:bodyPr>
            <a:normAutofit/>
          </a:bodyPr>
          <a:lstStyle/>
          <a:p>
            <a:pPr marL="0" indent="0">
              <a:buNone/>
            </a:pPr>
            <a:r>
              <a:rPr lang="en-GB" sz="1300"/>
              <a:t>It is important to note that if a child is on a blue band for their reading book they will not necessarily be on a blue band for their phonics book.</a:t>
            </a:r>
          </a:p>
          <a:p>
            <a:pPr marL="0" indent="0">
              <a:buNone/>
            </a:pPr>
            <a:endParaRPr lang="en-GB" sz="1300"/>
          </a:p>
          <a:p>
            <a:pPr marL="0" indent="0">
              <a:buNone/>
            </a:pPr>
            <a:r>
              <a:rPr lang="en-GB" sz="1300"/>
              <a:t>If a child is on turquoise reading scheme or above they will not be receiving a phonics book this is because they are able fluently read and have learned all or most of the new graphemes taught.  </a:t>
            </a:r>
          </a:p>
          <a:p>
            <a:pPr marL="0" indent="0">
              <a:buNone/>
            </a:pPr>
            <a:endParaRPr lang="en-GB" sz="1300"/>
          </a:p>
          <a:p>
            <a:pPr marL="0" indent="0">
              <a:buNone/>
            </a:pPr>
            <a:r>
              <a:rPr lang="en-GB" sz="1300"/>
              <a:t>The books have been re-banded meaning that the levels of the books have been checked and placed in a different order. The children have also been re-banded and now have a new colour not level. </a:t>
            </a:r>
          </a:p>
          <a:p>
            <a:pPr marL="0" indent="0">
              <a:buNone/>
            </a:pPr>
            <a:r>
              <a:rPr lang="en-GB" sz="1300"/>
              <a:t>This is a universal way of banding existing books across multiple existing schemes.</a:t>
            </a:r>
          </a:p>
          <a:p>
            <a:pPr marL="0" indent="0">
              <a:buNone/>
            </a:pPr>
            <a:r>
              <a:rPr lang="en-GB" sz="1300"/>
              <a:t>SO PLEASE DO NOT WORRY IF YOUR CHILD HAS GONE ‘DOWN’ A LEVEL.</a:t>
            </a:r>
          </a:p>
          <a:p>
            <a:pPr marL="0" indent="0">
              <a:buNone/>
            </a:pPr>
            <a:r>
              <a:rPr lang="en-GB" sz="1300"/>
              <a:t>We review children’s reading bands and will continue to do so especially during this time of change with our reading scheme.</a:t>
            </a:r>
          </a:p>
        </p:txBody>
      </p:sp>
      <p:sp>
        <p:nvSpPr>
          <p:cNvPr id="45" name="Isosceles Triangle 4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32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Our new reading scheme</vt:lpstr>
      <vt:lpstr>Why are we changing our reading scheme?</vt:lpstr>
      <vt:lpstr>What will it look like?</vt:lpstr>
      <vt:lpstr>PowerPoint Presentation</vt:lpstr>
      <vt:lpstr>What about the phonics books?</vt:lpstr>
      <vt:lpstr>PowerPoint Presentation</vt:lpstr>
      <vt:lpstr>PowerPoint Presentation</vt:lpstr>
      <vt:lpstr>Key features of our new phonic books</vt:lpstr>
      <vt:lpstr>Important things to note!</vt:lpstr>
      <vt:lpstr>The new library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new reading scheme</dc:title>
  <dc:creator>9313182 Katie Collier</dc:creator>
  <cp:lastModifiedBy>9313182 Katie Collier</cp:lastModifiedBy>
  <cp:revision>1</cp:revision>
  <dcterms:created xsi:type="dcterms:W3CDTF">2020-03-02T08:28:41Z</dcterms:created>
  <dcterms:modified xsi:type="dcterms:W3CDTF">2020-03-02T08:28:58Z</dcterms:modified>
</cp:coreProperties>
</file>